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4" r:id="rId4"/>
    <p:sldId id="258" r:id="rId5"/>
    <p:sldId id="285" r:id="rId6"/>
    <p:sldId id="291" r:id="rId7"/>
    <p:sldId id="292" r:id="rId8"/>
    <p:sldId id="303" r:id="rId9"/>
  </p:sldIdLst>
  <p:sldSz cx="9144000" cy="6858000" type="screen4x3"/>
  <p:notesSz cx="7099300" cy="10234613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CC3300"/>
    <a:srgbClr val="003366"/>
    <a:srgbClr val="003399"/>
    <a:srgbClr val="000099"/>
    <a:srgbClr val="008000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86477" autoAdjust="0"/>
  </p:normalViewPr>
  <p:slideViewPr>
    <p:cSldViewPr>
      <p:cViewPr varScale="1">
        <p:scale>
          <a:sx n="103" d="100"/>
          <a:sy n="103" d="100"/>
        </p:scale>
        <p:origin x="1896" y="5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56219A-3431-4B49-ACEA-F042A691D94F}" type="datetimeFigureOut">
              <a:rPr lang="pt-PT" smtClean="0"/>
              <a:t>03/11/2025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6277E-C928-4281-A892-41DB0CB365C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428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6277E-C928-4281-A892-41DB0CB365C8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5393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AE380-0029-4745-B631-7CAD8EA5695C}" type="datetimeFigureOut">
              <a:rPr lang="pt-PT"/>
              <a:pPr>
                <a:defRPr/>
              </a:pPr>
              <a:t>03/11/2025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908F9-E5E3-45F7-971A-AFEA6F251D2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C88E9-34F4-49AB-867F-8FE46480FD57}" type="datetimeFigureOut">
              <a:rPr lang="pt-PT"/>
              <a:pPr>
                <a:defRPr/>
              </a:pPr>
              <a:t>03/11/2025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E4199-496E-4E75-BF9E-99F49ECFDF1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A2400-603A-4864-9DAA-2494E4CA6B4D}" type="datetimeFigureOut">
              <a:rPr lang="pt-PT"/>
              <a:pPr>
                <a:defRPr/>
              </a:pPr>
              <a:t>03/11/2025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77061-A36F-4EDD-A44D-EE4586D8135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15BDE-A2D2-4496-9DA8-A23E9F1027AF}" type="datetimeFigureOut">
              <a:rPr lang="pt-PT"/>
              <a:pPr>
                <a:defRPr/>
              </a:pPr>
              <a:t>03/11/2025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7910F-0003-4A5C-AF4D-C6A798965F9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19F52-3E7E-4194-8367-6BC2E38D236C}" type="datetimeFigureOut">
              <a:rPr lang="pt-PT"/>
              <a:pPr>
                <a:defRPr/>
              </a:pPr>
              <a:t>03/11/2025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89D1A-ACB7-4608-9F1D-664583E7A3A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7DD9E-DD2D-439E-AA22-E3876F9BD6EC}" type="datetimeFigureOut">
              <a:rPr lang="pt-PT"/>
              <a:pPr>
                <a:defRPr/>
              </a:pPr>
              <a:t>03/11/2025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ADA05-148C-4B71-A321-4B7ED0CDFDE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B3296-693C-4159-A9B0-BB7525E41CEB}" type="datetimeFigureOut">
              <a:rPr lang="pt-PT"/>
              <a:pPr>
                <a:defRPr/>
              </a:pPr>
              <a:t>03/11/2025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EE648-5C15-4249-B101-FF822A19D34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190B0-D8E2-4B53-8199-63C8F4140676}" type="datetimeFigureOut">
              <a:rPr lang="pt-PT"/>
              <a:pPr>
                <a:defRPr/>
              </a:pPr>
              <a:t>03/11/2025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6482C-3776-4A9B-B921-CDE0B518FEC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45BCA-CBB9-474A-B9E5-6F14BDC38DBF}" type="datetimeFigureOut">
              <a:rPr lang="pt-PT"/>
              <a:pPr>
                <a:defRPr/>
              </a:pPr>
              <a:t>03/11/2025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158E6-3081-4838-8244-EFECCA34808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86EFE-9F44-424A-AB17-0242905DA3E4}" type="datetimeFigureOut">
              <a:rPr lang="pt-PT"/>
              <a:pPr>
                <a:defRPr/>
              </a:pPr>
              <a:t>03/11/2025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B9225-9EDB-418C-8E90-D9BB0A8E59B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875DD-E3F3-4ACB-AA6C-BFE4A1418C40}" type="datetimeFigureOut">
              <a:rPr lang="pt-PT"/>
              <a:pPr>
                <a:defRPr/>
              </a:pPr>
              <a:t>03/11/2025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2F897-C843-42AC-9C04-42739CE3EF6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B5520D-5A4E-4ED4-B1DC-E48425E349E7}" type="datetimeFigureOut">
              <a:rPr lang="pt-PT"/>
              <a:pPr>
                <a:defRPr/>
              </a:pPr>
              <a:t>03/11/2025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79FE8E-B179-4F8C-86E6-7EBBF3C3ECB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7"/>
          <p:cNvSpPr txBox="1">
            <a:spLocks noChangeArrowheads="1"/>
          </p:cNvSpPr>
          <p:nvPr/>
        </p:nvSpPr>
        <p:spPr bwMode="auto">
          <a:xfrm>
            <a:off x="0" y="3860800"/>
            <a:ext cx="9072563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pt-BR" altLang="pt-BR" sz="1400" b="1" dirty="0">
                <a:cs typeface="Times New Roman" pitchFamily="18" charset="0"/>
              </a:rPr>
              <a:t>Prof. Dr. R. BRAZIL </a:t>
            </a:r>
            <a:endParaRPr lang="pt-BR" altLang="pt-BR" sz="1400" b="1" dirty="0"/>
          </a:p>
          <a:p>
            <a:pPr algn="ctr"/>
            <a:endParaRPr lang="pt-PT" sz="1400" dirty="0"/>
          </a:p>
        </p:txBody>
      </p:sp>
      <p:sp>
        <p:nvSpPr>
          <p:cNvPr id="8" name="CaixaDeTexto 70"/>
          <p:cNvSpPr txBox="1">
            <a:spLocks noChangeArrowheads="1"/>
          </p:cNvSpPr>
          <p:nvPr/>
        </p:nvSpPr>
        <p:spPr bwMode="auto">
          <a:xfrm>
            <a:off x="1965345" y="305676"/>
            <a:ext cx="7200800" cy="165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17588" tIns="208794" rIns="417588" bIns="208794">
            <a:spAutoFit/>
          </a:bodyPr>
          <a:lstStyle/>
          <a:p>
            <a:pPr algn="ctr"/>
            <a:r>
              <a:rPr lang="en-US" altLang="pt-BR" sz="2000" b="1" dirty="0">
                <a:latin typeface="Arial Unicode MS" pitchFamily="34" charset="-128"/>
                <a:cs typeface="Times New Roman" pitchFamily="18" charset="0"/>
              </a:rPr>
              <a:t>PRELIMINARY RESULTS OF HUMAN THERMAL COMFORT EVALUATION </a:t>
            </a:r>
          </a:p>
          <a:p>
            <a:pPr algn="ctr"/>
            <a:r>
              <a:rPr lang="en-US" altLang="pt-BR" sz="2000" b="1" dirty="0">
                <a:latin typeface="Arial Unicode MS" pitchFamily="34" charset="-128"/>
                <a:cs typeface="Times New Roman" pitchFamily="18" charset="0"/>
              </a:rPr>
              <a:t>FOR ALTITUDE TROPICAL CLIMATE: </a:t>
            </a:r>
            <a:br>
              <a:rPr lang="en-US" altLang="pt-BR" sz="2000" b="1" dirty="0">
                <a:latin typeface="Arial Unicode MS" pitchFamily="34" charset="-128"/>
                <a:cs typeface="Times New Roman" pitchFamily="18" charset="0"/>
              </a:rPr>
            </a:br>
            <a:r>
              <a:rPr lang="en-US" altLang="pt-BR" sz="2000" dirty="0">
                <a:cs typeface="Times New Roman" pitchFamily="18" charset="0"/>
              </a:rPr>
              <a:t>COMFORT METHODS  X COMFORT QUESTIONARY</a:t>
            </a:r>
            <a:endParaRPr lang="en-US" sz="2000" b="1" dirty="0">
              <a:solidFill>
                <a:srgbClr val="003366"/>
              </a:solidFill>
              <a:latin typeface="Calibri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58233"/>
            <a:ext cx="8712968" cy="85514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187624" y="3133682"/>
            <a:ext cx="6228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b="1" dirty="0"/>
              <a:t>PHD </a:t>
            </a:r>
            <a:r>
              <a:rPr lang="pt-BR" altLang="pt-BR" b="1" dirty="0" err="1"/>
              <a:t>student</a:t>
            </a:r>
            <a:r>
              <a:rPr lang="pt-BR" altLang="pt-BR" b="1" dirty="0"/>
              <a:t> C.M.MORAES</a:t>
            </a:r>
          </a:p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835696" y="4911829"/>
            <a:ext cx="6534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b="1" dirty="0"/>
              <a:t>UNIVERSITY OF SÃO PAULO  - USP - SÃO PAULO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153747" y="310493"/>
            <a:ext cx="2067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Logo of the University of origin</a:t>
            </a:r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6"/>
          <p:cNvGrpSpPr>
            <a:grpSpLocks/>
          </p:cNvGrpSpPr>
          <p:nvPr/>
        </p:nvGrpSpPr>
        <p:grpSpPr bwMode="auto">
          <a:xfrm>
            <a:off x="1547664" y="2219272"/>
            <a:ext cx="8790322" cy="1856171"/>
            <a:chOff x="856443" y="3317412"/>
            <a:chExt cx="8790437" cy="1855898"/>
          </a:xfrm>
        </p:grpSpPr>
        <p:sp>
          <p:nvSpPr>
            <p:cNvPr id="2" name="CaixaDeTexto 1"/>
            <p:cNvSpPr txBox="1"/>
            <p:nvPr/>
          </p:nvSpPr>
          <p:spPr>
            <a:xfrm>
              <a:off x="856443" y="3317412"/>
              <a:ext cx="950180" cy="17232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06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3078" name="CaixaDeTexto 2"/>
            <p:cNvSpPr txBox="1">
              <a:spLocks noChangeArrowheads="1"/>
            </p:cNvSpPr>
            <p:nvPr/>
          </p:nvSpPr>
          <p:spPr bwMode="auto">
            <a:xfrm>
              <a:off x="2176082" y="4065477"/>
              <a:ext cx="7470798" cy="110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t-PT" sz="6600" b="1" u="sng" dirty="0">
                  <a:latin typeface="Arial Narrow" pitchFamily="34" charset="0"/>
                </a:rPr>
                <a:t>I</a:t>
              </a:r>
              <a:r>
                <a:rPr lang="pt-PT" sz="4800" b="1" u="sng" dirty="0">
                  <a:latin typeface="Arial Narrow" pitchFamily="34" charset="0"/>
                </a:rPr>
                <a:t>ntroduction</a:t>
              </a:r>
            </a:p>
          </p:txBody>
        </p:sp>
      </p:grpSp>
      <p:sp>
        <p:nvSpPr>
          <p:cNvPr id="3075" name="CaixaDeTexto 5"/>
          <p:cNvSpPr txBox="1">
            <a:spLocks noChangeArrowheads="1"/>
          </p:cNvSpPr>
          <p:nvPr/>
        </p:nvSpPr>
        <p:spPr bwMode="auto">
          <a:xfrm>
            <a:off x="8748713" y="6453188"/>
            <a:ext cx="3952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>
                <a:latin typeface="Calibri" pitchFamily="34" charset="0"/>
              </a:rPr>
              <a:t>2</a:t>
            </a:r>
          </a:p>
        </p:txBody>
      </p:sp>
      <p:sp>
        <p:nvSpPr>
          <p:cNvPr id="8" name="CaixaDeTexto 5"/>
          <p:cNvSpPr txBox="1"/>
          <p:nvPr/>
        </p:nvSpPr>
        <p:spPr>
          <a:xfrm>
            <a:off x="3995936" y="1937242"/>
            <a:ext cx="543609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000" b="1" dirty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  <a:cs typeface="+mn-cs"/>
              </a:rPr>
              <a:t>objectives</a:t>
            </a:r>
            <a:r>
              <a:rPr lang="pt-PT" sz="8800" b="1" dirty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  <a:cs typeface="+mn-cs"/>
              </a:rPr>
              <a:t> </a:t>
            </a:r>
            <a:r>
              <a:rPr lang="pt-PT" sz="6600" b="1" dirty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  <a:cs typeface="+mn-cs"/>
              </a:rPr>
              <a:t>&amp;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4" name="Grupo 6"/>
          <p:cNvGrpSpPr>
            <a:grpSpLocks/>
          </p:cNvGrpSpPr>
          <p:nvPr/>
        </p:nvGrpSpPr>
        <p:grpSpPr bwMode="auto">
          <a:xfrm>
            <a:off x="188998" y="2276355"/>
            <a:ext cx="8989927" cy="1365547"/>
            <a:chOff x="189569" y="2924944"/>
            <a:chExt cx="8989927" cy="1364932"/>
          </a:xfrm>
        </p:grpSpPr>
        <p:sp>
          <p:nvSpPr>
            <p:cNvPr id="5147" name="Rectângulo 7"/>
            <p:cNvSpPr>
              <a:spLocks noChangeArrowheads="1"/>
            </p:cNvSpPr>
            <p:nvPr/>
          </p:nvSpPr>
          <p:spPr bwMode="auto">
            <a:xfrm>
              <a:off x="827584" y="2924944"/>
              <a:ext cx="8351912" cy="338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pt-PT" sz="1600" dirty="0"/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189569" y="3090087"/>
              <a:ext cx="1584325" cy="119978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7200" b="1" dirty="0">
                  <a:solidFill>
                    <a:schemeClr val="bg1">
                      <a:lumMod val="65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</p:grpSp>
      <p:grpSp>
        <p:nvGrpSpPr>
          <p:cNvPr id="5128" name="Grupo 26"/>
          <p:cNvGrpSpPr>
            <a:grpSpLocks/>
          </p:cNvGrpSpPr>
          <p:nvPr/>
        </p:nvGrpSpPr>
        <p:grpSpPr bwMode="auto">
          <a:xfrm>
            <a:off x="166568" y="258947"/>
            <a:ext cx="8735020" cy="1914152"/>
            <a:chOff x="342824" y="382920"/>
            <a:chExt cx="8493281" cy="1915155"/>
          </a:xfrm>
        </p:grpSpPr>
        <p:sp>
          <p:nvSpPr>
            <p:cNvPr id="5141" name="Rectângulo 13"/>
            <p:cNvSpPr>
              <a:spLocks noChangeArrowheads="1"/>
            </p:cNvSpPr>
            <p:nvPr/>
          </p:nvSpPr>
          <p:spPr bwMode="auto">
            <a:xfrm>
              <a:off x="797766" y="1072482"/>
              <a:ext cx="8038339" cy="1225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lnSpc>
                  <a:spcPct val="80000"/>
                </a:lnSpc>
              </a:pPr>
              <a:endParaRPr lang="en-US" altLang="pt-BR" dirty="0"/>
            </a:p>
            <a:p>
              <a:pPr algn="just">
                <a:lnSpc>
                  <a:spcPct val="80000"/>
                </a:lnSpc>
              </a:pPr>
              <a:r>
                <a:rPr lang="en-US" altLang="pt-BR" dirty="0"/>
                <a:t>    This paper </a:t>
              </a:r>
              <a:r>
                <a:rPr lang="en-US" altLang="pt-BR" sz="2000" dirty="0"/>
                <a:t>presents</a:t>
              </a:r>
              <a:r>
                <a:rPr lang="en-US" altLang="pt-BR" dirty="0"/>
                <a:t> a study case of a classroom with crossing outside–inside temperatures evaluation.  Data were obtained monitoring the real classroom environment, the external climate conditions, and using </a:t>
              </a:r>
              <a:r>
                <a:rPr lang="en-US" altLang="pt-BR" dirty="0">
                  <a:solidFill>
                    <a:schemeClr val="hlink"/>
                  </a:solidFill>
                  <a:cs typeface="Times New Roman" pitchFamily="18" charset="0"/>
                </a:rPr>
                <a:t>FANGER -ISO</a:t>
              </a:r>
              <a:r>
                <a:rPr lang="en-US" altLang="pt-BR" dirty="0">
                  <a:cs typeface="Times New Roman" pitchFamily="18" charset="0"/>
                </a:rPr>
                <a:t> thermal comfort method.</a:t>
              </a:r>
              <a:r>
                <a:rPr lang="pt-BR" altLang="pt-BR" dirty="0"/>
                <a:t> </a:t>
              </a:r>
              <a:r>
                <a:rPr lang="en-US" altLang="pt-BR" dirty="0"/>
                <a:t>    </a:t>
              </a:r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342824" y="382920"/>
              <a:ext cx="1584099" cy="12009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7200" b="1" dirty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sp>
        <p:nvSpPr>
          <p:cNvPr id="5139" name="Rectângulo 16"/>
          <p:cNvSpPr>
            <a:spLocks noChangeArrowheads="1"/>
          </p:cNvSpPr>
          <p:nvPr/>
        </p:nvSpPr>
        <p:spPr bwMode="auto">
          <a:xfrm>
            <a:off x="827013" y="2613945"/>
            <a:ext cx="83519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 sz="2800" dirty="0"/>
          </a:p>
        </p:txBody>
      </p:sp>
      <p:sp>
        <p:nvSpPr>
          <p:cNvPr id="5132" name="CaixaDeTexto 27"/>
          <p:cNvSpPr txBox="1">
            <a:spLocks noChangeArrowheads="1"/>
          </p:cNvSpPr>
          <p:nvPr/>
        </p:nvSpPr>
        <p:spPr bwMode="auto">
          <a:xfrm>
            <a:off x="8748713" y="6453188"/>
            <a:ext cx="3952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dirty="0">
                <a:latin typeface="Calibri" pitchFamily="34" charset="0"/>
              </a:rPr>
              <a:t>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02116" y="124527"/>
            <a:ext cx="31742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Introduction</a:t>
            </a:r>
            <a:endParaRPr lang="pt-PT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ângulo 16"/>
          <p:cNvSpPr>
            <a:spLocks noChangeArrowheads="1"/>
          </p:cNvSpPr>
          <p:nvPr/>
        </p:nvSpPr>
        <p:spPr bwMode="auto">
          <a:xfrm>
            <a:off x="827584" y="4581128"/>
            <a:ext cx="835191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600" dirty="0">
              <a:latin typeface="Calibri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21181" y="2861605"/>
            <a:ext cx="7880407" cy="1224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80000"/>
              </a:lnSpc>
            </a:pPr>
            <a:endParaRPr lang="en-US" altLang="pt-BR" dirty="0"/>
          </a:p>
          <a:p>
            <a:pPr algn="just">
              <a:lnSpc>
                <a:spcPct val="80000"/>
              </a:lnSpc>
            </a:pPr>
            <a:r>
              <a:rPr lang="en-US" altLang="pt-BR" dirty="0"/>
              <a:t>  The subjective evaluation was obtained from responses to </a:t>
            </a:r>
            <a:r>
              <a:rPr lang="en-US" altLang="pt-BR" dirty="0">
                <a:solidFill>
                  <a:schemeClr val="hlink"/>
                </a:solidFill>
              </a:rPr>
              <a:t>questionnaire applications</a:t>
            </a:r>
            <a:r>
              <a:rPr lang="en-US" altLang="pt-BR" dirty="0"/>
              <a:t>. The classroom of this study case was also probed experimentally to identify its real thermal behavior.</a:t>
            </a:r>
          </a:p>
          <a:p>
            <a:endParaRPr lang="pt-BR" sz="1400" dirty="0"/>
          </a:p>
        </p:txBody>
      </p:sp>
      <p:sp>
        <p:nvSpPr>
          <p:cNvPr id="3" name="Retângulo 2"/>
          <p:cNvSpPr/>
          <p:nvPr/>
        </p:nvSpPr>
        <p:spPr>
          <a:xfrm>
            <a:off x="216145" y="4260533"/>
            <a:ext cx="69762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7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081945" y="4722198"/>
            <a:ext cx="78420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pt-BR" dirty="0"/>
              <a:t>This is a research in development and the aim of this approach is to identify the limits of precision presented by the two different methodologies: one centered on the </a:t>
            </a:r>
            <a:r>
              <a:rPr lang="en-US" altLang="pt-BR" dirty="0">
                <a:solidFill>
                  <a:schemeClr val="hlink"/>
                </a:solidFill>
              </a:rPr>
              <a:t>building performance</a:t>
            </a:r>
            <a:r>
              <a:rPr lang="en-US" altLang="pt-BR" dirty="0"/>
              <a:t> and the other centered on the </a:t>
            </a:r>
            <a:r>
              <a:rPr lang="en-US" altLang="pt-BR" dirty="0">
                <a:solidFill>
                  <a:schemeClr val="hlink"/>
                </a:solidFill>
              </a:rPr>
              <a:t>human thermo sensation  </a:t>
            </a:r>
            <a:r>
              <a:rPr lang="en-US" altLang="pt-BR" dirty="0"/>
              <a:t>and try to show why they are essential for wide analysis of the environment performance.</a:t>
            </a: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aixaDeTexto 7"/>
          <p:cNvSpPr txBox="1">
            <a:spLocks noChangeArrowheads="1"/>
          </p:cNvSpPr>
          <p:nvPr/>
        </p:nvSpPr>
        <p:spPr bwMode="auto">
          <a:xfrm>
            <a:off x="8748713" y="6453188"/>
            <a:ext cx="3952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dirty="0">
                <a:latin typeface="Calibri" pitchFamily="34" charset="0"/>
              </a:rPr>
              <a:t>5</a:t>
            </a:r>
          </a:p>
        </p:txBody>
      </p:sp>
      <p:grpSp>
        <p:nvGrpSpPr>
          <p:cNvPr id="6147" name="Group 5"/>
          <p:cNvGrpSpPr>
            <a:grpSpLocks/>
          </p:cNvGrpSpPr>
          <p:nvPr/>
        </p:nvGrpSpPr>
        <p:grpSpPr bwMode="auto">
          <a:xfrm>
            <a:off x="1907704" y="2565354"/>
            <a:ext cx="6246565" cy="1982676"/>
            <a:chOff x="327152" y="672828"/>
            <a:chExt cx="6246265" cy="1982980"/>
          </a:xfrm>
        </p:grpSpPr>
        <p:sp>
          <p:nvSpPr>
            <p:cNvPr id="2" name="CaixaDeTexto 1"/>
            <p:cNvSpPr txBox="1"/>
            <p:nvPr/>
          </p:nvSpPr>
          <p:spPr>
            <a:xfrm>
              <a:off x="327152" y="1303867"/>
              <a:ext cx="938866" cy="11081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 sz="6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" name="CaixaDeTexto 2"/>
            <p:cNvSpPr txBox="1"/>
            <p:nvPr/>
          </p:nvSpPr>
          <p:spPr>
            <a:xfrm>
              <a:off x="1911252" y="1824683"/>
              <a:ext cx="4662165" cy="8311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 sz="4800" b="1" u="sng" dirty="0">
                <a:latin typeface="Arial Narrow" pitchFamily="34" charset="0"/>
                <a:cs typeface="+mn-cs"/>
              </a:endParaRPr>
            </a:p>
          </p:txBody>
        </p:sp>
        <p:sp>
          <p:nvSpPr>
            <p:cNvPr id="5" name="CaixaDeTexto 5"/>
            <p:cNvSpPr txBox="1"/>
            <p:nvPr/>
          </p:nvSpPr>
          <p:spPr>
            <a:xfrm>
              <a:off x="905995" y="672828"/>
              <a:ext cx="5277376" cy="6464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 sz="3600" b="1" dirty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  <a:cs typeface="+mn-cs"/>
              </a:endParaRP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427913" y="2219272"/>
            <a:ext cx="8790322" cy="1856171"/>
            <a:chOff x="856443" y="3317412"/>
            <a:chExt cx="8790437" cy="1855898"/>
          </a:xfrm>
        </p:grpSpPr>
        <p:sp>
          <p:nvSpPr>
            <p:cNvPr id="8" name="CaixaDeTexto 7"/>
            <p:cNvSpPr txBox="1"/>
            <p:nvPr/>
          </p:nvSpPr>
          <p:spPr>
            <a:xfrm>
              <a:off x="856443" y="3317412"/>
              <a:ext cx="950180" cy="17232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06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9" name="CaixaDeTexto 2"/>
            <p:cNvSpPr txBox="1">
              <a:spLocks noChangeArrowheads="1"/>
            </p:cNvSpPr>
            <p:nvPr/>
          </p:nvSpPr>
          <p:spPr bwMode="auto">
            <a:xfrm>
              <a:off x="2176082" y="4065477"/>
              <a:ext cx="7470798" cy="110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t-PT" sz="6600" b="1" u="sng" dirty="0">
                  <a:latin typeface="Arial Narrow" pitchFamily="34" charset="0"/>
                </a:rPr>
                <a:t>Description</a:t>
              </a:r>
              <a:endParaRPr lang="pt-PT" sz="4800" b="1" u="sng" dirty="0">
                <a:latin typeface="Arial Narrow" pitchFamily="34" charset="0"/>
              </a:endParaRPr>
            </a:p>
          </p:txBody>
        </p:sp>
      </p:grpSp>
      <p:sp>
        <p:nvSpPr>
          <p:cNvPr id="10" name="CaixaDeTexto 5"/>
          <p:cNvSpPr txBox="1"/>
          <p:nvPr/>
        </p:nvSpPr>
        <p:spPr>
          <a:xfrm>
            <a:off x="4716016" y="1589310"/>
            <a:ext cx="38884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000" b="1" dirty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  <a:cs typeface="+mn-cs"/>
              </a:rPr>
              <a:t>Case  </a:t>
            </a:r>
            <a:r>
              <a:rPr lang="pt-PT" sz="6000" b="1" dirty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  <a:cs typeface="+mn-cs"/>
              </a:rPr>
              <a:t>&amp;</a:t>
            </a:r>
            <a:endParaRPr lang="pt-PT" sz="40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000" b="1" dirty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  <a:cs typeface="+mn-cs"/>
              </a:rPr>
              <a:t>studies</a:t>
            </a:r>
            <a:endParaRPr lang="pt-PT" sz="6600" b="1" dirty="0">
              <a:solidFill>
                <a:schemeClr val="bg1">
                  <a:lumMod val="75000"/>
                </a:schemeClr>
              </a:solidFill>
              <a:latin typeface="Arial Narrow" pitchFamily="34" charset="0"/>
              <a:cs typeface="+mn-cs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CaixaDeTexto 37"/>
          <p:cNvSpPr txBox="1">
            <a:spLocks noChangeArrowheads="1"/>
          </p:cNvSpPr>
          <p:nvPr/>
        </p:nvSpPr>
        <p:spPr bwMode="auto">
          <a:xfrm>
            <a:off x="8748713" y="6453188"/>
            <a:ext cx="3952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dirty="0">
                <a:latin typeface="Calibri" pitchFamily="34" charset="0"/>
              </a:rPr>
              <a:t>8</a:t>
            </a: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1547664" y="2219272"/>
            <a:ext cx="8790322" cy="1856171"/>
            <a:chOff x="856443" y="3317412"/>
            <a:chExt cx="8790437" cy="1855898"/>
          </a:xfrm>
        </p:grpSpPr>
        <p:sp>
          <p:nvSpPr>
            <p:cNvPr id="6" name="CaixaDeTexto 5"/>
            <p:cNvSpPr txBox="1"/>
            <p:nvPr/>
          </p:nvSpPr>
          <p:spPr>
            <a:xfrm>
              <a:off x="856443" y="3317412"/>
              <a:ext cx="950180" cy="17232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06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sp>
          <p:nvSpPr>
            <p:cNvPr id="7" name="CaixaDeTexto 2"/>
            <p:cNvSpPr txBox="1">
              <a:spLocks noChangeArrowheads="1"/>
            </p:cNvSpPr>
            <p:nvPr/>
          </p:nvSpPr>
          <p:spPr bwMode="auto">
            <a:xfrm>
              <a:off x="2176082" y="4065477"/>
              <a:ext cx="7470798" cy="110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t-PT" sz="6600" b="1" u="sng" dirty="0">
                  <a:latin typeface="Arial Narrow" pitchFamily="34" charset="0"/>
                </a:rPr>
                <a:t>Method</a:t>
              </a:r>
              <a:endParaRPr lang="pt-PT" sz="4800" b="1" u="sng" dirty="0">
                <a:latin typeface="Arial Narrow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CaixaDeTexto 37"/>
          <p:cNvSpPr txBox="1">
            <a:spLocks noChangeArrowheads="1"/>
          </p:cNvSpPr>
          <p:nvPr/>
        </p:nvSpPr>
        <p:spPr bwMode="auto">
          <a:xfrm>
            <a:off x="8604250" y="6453188"/>
            <a:ext cx="539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>
                <a:latin typeface="Calibri" pitchFamily="34" charset="0"/>
              </a:rPr>
              <a:t>13</a:t>
            </a: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1547664" y="2219270"/>
            <a:ext cx="8790322" cy="1856170"/>
            <a:chOff x="856443" y="3317412"/>
            <a:chExt cx="8790437" cy="1855898"/>
          </a:xfrm>
        </p:grpSpPr>
        <p:sp>
          <p:nvSpPr>
            <p:cNvPr id="8" name="CaixaDeTexto 7"/>
            <p:cNvSpPr txBox="1"/>
            <p:nvPr/>
          </p:nvSpPr>
          <p:spPr>
            <a:xfrm>
              <a:off x="856443" y="3317412"/>
              <a:ext cx="950180" cy="17232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06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sp>
          <p:nvSpPr>
            <p:cNvPr id="9" name="CaixaDeTexto 2"/>
            <p:cNvSpPr txBox="1">
              <a:spLocks noChangeArrowheads="1"/>
            </p:cNvSpPr>
            <p:nvPr/>
          </p:nvSpPr>
          <p:spPr bwMode="auto">
            <a:xfrm>
              <a:off x="2176082" y="4065477"/>
              <a:ext cx="7470798" cy="110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t-PT" sz="6600" b="1" u="sng" dirty="0">
                  <a:latin typeface="Arial Narrow" pitchFamily="34" charset="0"/>
                </a:rPr>
                <a:t>Discussion</a:t>
              </a:r>
              <a:endParaRPr lang="pt-PT" sz="4800" b="1" u="sng" dirty="0">
                <a:latin typeface="Arial Narrow" pitchFamily="34" charset="0"/>
              </a:endParaRPr>
            </a:p>
          </p:txBody>
        </p:sp>
      </p:grpSp>
      <p:sp>
        <p:nvSpPr>
          <p:cNvPr id="10" name="CaixaDeTexto 5"/>
          <p:cNvSpPr txBox="1"/>
          <p:nvPr/>
        </p:nvSpPr>
        <p:spPr>
          <a:xfrm>
            <a:off x="3995936" y="1937242"/>
            <a:ext cx="543609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000" b="1" dirty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  <a:cs typeface="+mn-cs"/>
              </a:rPr>
              <a:t>results</a:t>
            </a:r>
            <a:r>
              <a:rPr lang="pt-PT" sz="8800" b="1" dirty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  <a:cs typeface="+mn-cs"/>
              </a:rPr>
              <a:t> </a:t>
            </a:r>
            <a:r>
              <a:rPr lang="pt-PT" sz="6600" b="1" dirty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  <a:cs typeface="+mn-cs"/>
              </a:rPr>
              <a:t>&amp;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CaixaDeTexto 37"/>
          <p:cNvSpPr txBox="1">
            <a:spLocks noChangeArrowheads="1"/>
          </p:cNvSpPr>
          <p:nvPr/>
        </p:nvSpPr>
        <p:spPr bwMode="auto">
          <a:xfrm>
            <a:off x="8604250" y="6453188"/>
            <a:ext cx="539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dirty="0">
                <a:latin typeface="Calibri" pitchFamily="34" charset="0"/>
              </a:rPr>
              <a:t>17</a:t>
            </a: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1547664" y="2219272"/>
            <a:ext cx="8790322" cy="1856171"/>
            <a:chOff x="856443" y="3317412"/>
            <a:chExt cx="8790437" cy="1855898"/>
          </a:xfrm>
        </p:grpSpPr>
        <p:sp>
          <p:nvSpPr>
            <p:cNvPr id="6" name="CaixaDeTexto 5"/>
            <p:cNvSpPr txBox="1"/>
            <p:nvPr/>
          </p:nvSpPr>
          <p:spPr>
            <a:xfrm>
              <a:off x="856443" y="3317412"/>
              <a:ext cx="950180" cy="17232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06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  <p:sp>
          <p:nvSpPr>
            <p:cNvPr id="7" name="CaixaDeTexto 2"/>
            <p:cNvSpPr txBox="1">
              <a:spLocks noChangeArrowheads="1"/>
            </p:cNvSpPr>
            <p:nvPr/>
          </p:nvSpPr>
          <p:spPr bwMode="auto">
            <a:xfrm>
              <a:off x="2176082" y="4065477"/>
              <a:ext cx="7470798" cy="110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t-PT" sz="6600" b="1" u="sng" dirty="0">
                  <a:latin typeface="Arial Narrow" pitchFamily="34" charset="0"/>
                </a:rPr>
                <a:t>Conclusions</a:t>
              </a:r>
              <a:endParaRPr lang="pt-PT" sz="4800" b="1" u="sng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89879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7"/>
          <p:cNvSpPr txBox="1">
            <a:spLocks noChangeArrowheads="1"/>
          </p:cNvSpPr>
          <p:nvPr/>
        </p:nvSpPr>
        <p:spPr bwMode="auto">
          <a:xfrm>
            <a:off x="0" y="3860800"/>
            <a:ext cx="9072563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pt-BR" altLang="pt-BR" sz="1400" b="1" dirty="0">
                <a:cs typeface="Times New Roman" pitchFamily="18" charset="0"/>
              </a:rPr>
              <a:t>Prof. Dr. R. BRAZIL </a:t>
            </a:r>
            <a:endParaRPr lang="pt-BR" altLang="pt-BR" sz="1400" b="1" dirty="0"/>
          </a:p>
          <a:p>
            <a:pPr algn="ctr"/>
            <a:endParaRPr lang="pt-PT" sz="1400" dirty="0"/>
          </a:p>
        </p:txBody>
      </p:sp>
      <p:sp>
        <p:nvSpPr>
          <p:cNvPr id="8" name="CaixaDeTexto 70"/>
          <p:cNvSpPr txBox="1">
            <a:spLocks noChangeArrowheads="1"/>
          </p:cNvSpPr>
          <p:nvPr/>
        </p:nvSpPr>
        <p:spPr bwMode="auto">
          <a:xfrm>
            <a:off x="1965345" y="305676"/>
            <a:ext cx="7200800" cy="165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17588" tIns="208794" rIns="417588" bIns="208794">
            <a:spAutoFit/>
          </a:bodyPr>
          <a:lstStyle/>
          <a:p>
            <a:pPr algn="ctr"/>
            <a:r>
              <a:rPr lang="en-US" altLang="pt-BR" sz="2000" b="1" dirty="0">
                <a:latin typeface="Arial Unicode MS" pitchFamily="34" charset="-128"/>
                <a:cs typeface="Times New Roman" pitchFamily="18" charset="0"/>
              </a:rPr>
              <a:t>PRELIMINARY RESULTS OF HUMAN THERMAL COMFORT EVALUATION </a:t>
            </a:r>
          </a:p>
          <a:p>
            <a:pPr algn="ctr"/>
            <a:r>
              <a:rPr lang="en-US" altLang="pt-BR" sz="2000" b="1" dirty="0">
                <a:latin typeface="Arial Unicode MS" pitchFamily="34" charset="-128"/>
                <a:cs typeface="Times New Roman" pitchFamily="18" charset="0"/>
              </a:rPr>
              <a:t>FOR ALTITUDE TROPICAL CLIMATE: </a:t>
            </a:r>
            <a:br>
              <a:rPr lang="en-US" altLang="pt-BR" sz="2000" b="1" dirty="0">
                <a:latin typeface="Arial Unicode MS" pitchFamily="34" charset="-128"/>
                <a:cs typeface="Times New Roman" pitchFamily="18" charset="0"/>
              </a:rPr>
            </a:br>
            <a:r>
              <a:rPr lang="en-US" altLang="pt-BR" sz="2000" dirty="0">
                <a:cs typeface="Times New Roman" pitchFamily="18" charset="0"/>
              </a:rPr>
              <a:t>COMFORT METHODS  X COMFORT QUESTIONARY</a:t>
            </a:r>
            <a:endParaRPr lang="en-US" sz="2000" b="1" dirty="0">
              <a:solidFill>
                <a:srgbClr val="003366"/>
              </a:solidFill>
              <a:latin typeface="Calibri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58233"/>
            <a:ext cx="8712968" cy="85514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187624" y="3133682"/>
            <a:ext cx="6228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b="1" dirty="0"/>
              <a:t>PHD </a:t>
            </a:r>
            <a:r>
              <a:rPr lang="pt-BR" altLang="pt-BR" b="1" dirty="0" err="1"/>
              <a:t>student</a:t>
            </a:r>
            <a:r>
              <a:rPr lang="pt-BR" altLang="pt-BR" b="1" dirty="0"/>
              <a:t> C.M.MORAES</a:t>
            </a:r>
          </a:p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835696" y="4911829"/>
            <a:ext cx="6534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b="1" dirty="0"/>
              <a:t>UNIVERSITY OF SÃO PAULO  - USP - SÃO PAULO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153747" y="310493"/>
            <a:ext cx="2067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Logo of the University of origin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90240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2132</TotalTime>
  <Words>249</Words>
  <Application>Microsoft Office PowerPoint</Application>
  <PresentationFormat>Apresentação na tela (4:3)</PresentationFormat>
  <Paragraphs>42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Arial Narrow</vt:lpstr>
      <vt:lpstr>Arial Unicode MS</vt:lpstr>
      <vt:lpstr>Calibri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FCTUC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Nelson</dc:creator>
  <cp:lastModifiedBy>JOAO GUEDES DE MOURA JUNIOR</cp:lastModifiedBy>
  <cp:revision>243</cp:revision>
  <dcterms:created xsi:type="dcterms:W3CDTF">2012-06-30T22:40:48Z</dcterms:created>
  <dcterms:modified xsi:type="dcterms:W3CDTF">2025-11-04T02:01:43Z</dcterms:modified>
</cp:coreProperties>
</file>